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4" r:id="rId18"/>
    <p:sldId id="273" r:id="rId19"/>
  </p:sldIdLst>
  <p:sldSz cx="9144000" cy="5143500" type="screen16x9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B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192" y="-84"/>
      </p:cViewPr>
      <p:guideLst>
        <p:guide orient="horz" pos="1620"/>
        <p:guide orient="horz" pos="214"/>
        <p:guide orient="horz" pos="3026"/>
        <p:guide orient="horz" pos="2799"/>
        <p:guide pos="2880"/>
        <p:guide pos="204"/>
        <p:guide pos="5556"/>
        <p:guide pos="2653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7B5F7-6595-4D71-A14D-37442D9564EA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60C9F-B51C-4463-B105-B8E6844EA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306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60C9F-B51C-4463-B105-B8E6844EAF3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49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6691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46294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97855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1716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95906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6836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5992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444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93357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1434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54763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03DBC-B720-422C-BA44-256D2B31CCE1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2D705-4990-489A-A2D1-9ED0AA2E4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5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0" Type="http://schemas.openxmlformats.org/officeDocument/2006/relationships/image" Target="../media/image30.png"/><Relationship Id="rId4" Type="http://schemas.openxmlformats.org/officeDocument/2006/relationships/image" Target="../media/image27.jpeg"/><Relationship Id="rId9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4.wdp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21.wdp"/><Relationship Id="rId3" Type="http://schemas.microsoft.com/office/2007/relationships/hdphoto" Target="../media/hdphoto16.wdp"/><Relationship Id="rId7" Type="http://schemas.microsoft.com/office/2007/relationships/hdphoto" Target="../media/hdphoto18.wdp"/><Relationship Id="rId12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microsoft.com/office/2007/relationships/hdphoto" Target="../media/hdphoto20.wdp"/><Relationship Id="rId5" Type="http://schemas.microsoft.com/office/2007/relationships/hdphoto" Target="../media/hdphoto17.wdp"/><Relationship Id="rId10" Type="http://schemas.openxmlformats.org/officeDocument/2006/relationships/image" Target="../media/image39.png"/><Relationship Id="rId4" Type="http://schemas.openxmlformats.org/officeDocument/2006/relationships/image" Target="../media/image36.jpeg"/><Relationship Id="rId9" Type="http://schemas.microsoft.com/office/2007/relationships/hdphoto" Target="../media/hdphoto1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994" y="263426"/>
            <a:ext cx="8496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Типы оптических </a:t>
            </a:r>
            <a:r>
              <a:rPr lang="ru-RU" sz="3600" b="1" dirty="0" smtClean="0">
                <a:solidFill>
                  <a:schemeClr val="tx2"/>
                </a:solidFill>
              </a:rPr>
              <a:t>спектров.</a:t>
            </a:r>
          </a:p>
          <a:p>
            <a:pPr algn="ctr"/>
            <a:r>
              <a:rPr lang="ru-RU" sz="3600" b="1" dirty="0" smtClean="0">
                <a:solidFill>
                  <a:schemeClr val="tx2"/>
                </a:solidFill>
              </a:rPr>
              <a:t>Поглощение </a:t>
            </a:r>
            <a:r>
              <a:rPr lang="ru-RU" sz="3600" b="1" dirty="0">
                <a:solidFill>
                  <a:schemeClr val="tx2"/>
                </a:solidFill>
              </a:rPr>
              <a:t>и испускание света атомами. Происхождение линейчатых </a:t>
            </a:r>
            <a:r>
              <a:rPr lang="ru-RU" sz="3600" b="1" dirty="0" smtClean="0">
                <a:solidFill>
                  <a:schemeClr val="tx2"/>
                </a:solidFill>
              </a:rPr>
              <a:t>спектров</a:t>
            </a:r>
            <a:endParaRPr lang="ru-RU" sz="3600" b="1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571750"/>
            <a:ext cx="3887787" cy="2232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4932363" y="2675622"/>
            <a:ext cx="38963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Мирозданье постигая, все познай, не отбирая:</a:t>
            </a:r>
          </a:p>
          <a:p>
            <a:r>
              <a:rPr lang="ru-RU" dirty="0" smtClean="0"/>
              <a:t>Что — внутри, во внешнем сыщешь.</a:t>
            </a:r>
          </a:p>
          <a:p>
            <a:r>
              <a:rPr lang="ru-RU" dirty="0" smtClean="0"/>
              <a:t>Так примите ж без оглядки</a:t>
            </a:r>
          </a:p>
          <a:p>
            <a:r>
              <a:rPr lang="ru-RU" dirty="0" smtClean="0"/>
              <a:t>Мира внятные загадки.</a:t>
            </a:r>
          </a:p>
          <a:p>
            <a:pPr algn="r"/>
            <a:r>
              <a:rPr lang="ru-RU" dirty="0" smtClean="0"/>
              <a:t>Гете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816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0592" y="0"/>
            <a:ext cx="4573408" cy="20142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467544" y="267495"/>
            <a:ext cx="3600400" cy="2016224"/>
          </a:xfrm>
          <a:prstGeom prst="cloudCallout">
            <a:avLst>
              <a:gd name="adj1" fmla="val -10389"/>
              <a:gd name="adj2" fmla="val 5770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86" t="61490" r="13689"/>
          <a:stretch/>
        </p:blipFill>
        <p:spPr>
          <a:xfrm>
            <a:off x="323851" y="2424325"/>
            <a:ext cx="3384054" cy="24463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07135"/>
            <a:ext cx="4572000" cy="413636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70592" y="183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Белый </a:t>
            </a:r>
            <a:r>
              <a:rPr lang="ru-RU" sz="1600" dirty="0">
                <a:solidFill>
                  <a:schemeClr val="bg1"/>
                </a:solidFill>
              </a:rPr>
              <a:t>свет — это сложный свет, он состоит из простых лучей, которые при </a:t>
            </a:r>
            <a:r>
              <a:rPr lang="ru-RU" sz="1600" dirty="0" smtClean="0">
                <a:solidFill>
                  <a:schemeClr val="bg1"/>
                </a:solidFill>
              </a:rPr>
              <a:t>прохождении </a:t>
            </a:r>
            <a:r>
              <a:rPr lang="ru-RU" sz="1600" dirty="0">
                <a:solidFill>
                  <a:schemeClr val="bg1"/>
                </a:solidFill>
              </a:rPr>
              <a:t>через призму отклоняются, но не </a:t>
            </a:r>
            <a:r>
              <a:rPr lang="ru-RU" sz="1600" dirty="0" smtClean="0">
                <a:solidFill>
                  <a:schemeClr val="bg1"/>
                </a:solidFill>
              </a:rPr>
              <a:t>разлагаются</a:t>
            </a:r>
            <a:r>
              <a:rPr lang="ru-RU" sz="1600" dirty="0">
                <a:solidFill>
                  <a:schemeClr val="bg1"/>
                </a:solidFill>
              </a:rPr>
              <a:t>, и только в совокупности </a:t>
            </a:r>
            <a:r>
              <a:rPr lang="ru-RU" sz="1600" dirty="0" smtClean="0">
                <a:solidFill>
                  <a:schemeClr val="bg1"/>
                </a:solidFill>
              </a:rPr>
              <a:t>монохроматические </a:t>
            </a:r>
            <a:r>
              <a:rPr lang="ru-RU" sz="1600" dirty="0">
                <a:solidFill>
                  <a:schemeClr val="bg1"/>
                </a:solidFill>
              </a:rPr>
              <a:t>лучи дают ощущение белого света.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63587" y="513853"/>
            <a:ext cx="28083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Дисперсия света</a:t>
            </a:r>
            <a:r>
              <a:rPr lang="ru-RU" dirty="0"/>
              <a:t> — это зависимости показателя преломления вещества и скорости света в нем от частоты световой волны.</a:t>
            </a:r>
          </a:p>
        </p:txBody>
      </p:sp>
    </p:spTree>
    <p:extLst>
      <p:ext uri="{BB962C8B-B14F-4D97-AF65-F5344CB8AC3E}">
        <p14:creationId xmlns:p14="http://schemas.microsoft.com/office/powerpoint/2010/main" val="18102669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363" y="339725"/>
            <a:ext cx="3887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Спектральные приборы </a:t>
            </a:r>
            <a:r>
              <a:rPr lang="ru-RU" dirty="0" smtClean="0"/>
              <a:t>— приборы</a:t>
            </a:r>
            <a:r>
              <a:rPr lang="ru-RU" dirty="0"/>
              <a:t>, хорошо разделяющие волны </a:t>
            </a:r>
            <a:r>
              <a:rPr lang="ru-RU" dirty="0" err="1" smtClean="0"/>
              <a:t>различ</a:t>
            </a:r>
            <a:r>
              <a:rPr lang="ru-RU" dirty="0" smtClean="0"/>
              <a:t>-ной </a:t>
            </a:r>
            <a:r>
              <a:rPr lang="ru-RU" dirty="0"/>
              <a:t>длины и не допускающие </a:t>
            </a:r>
            <a:r>
              <a:rPr lang="ru-RU" dirty="0" err="1" smtClean="0"/>
              <a:t>перек-рытия</a:t>
            </a:r>
            <a:r>
              <a:rPr lang="ru-RU" dirty="0" smtClean="0"/>
              <a:t> </a:t>
            </a:r>
            <a:r>
              <a:rPr lang="ru-RU" dirty="0"/>
              <a:t>отдельных участков спектра.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47" t="18518" r="7795" b="3833"/>
          <a:stretch/>
        </p:blipFill>
        <p:spPr bwMode="auto">
          <a:xfrm>
            <a:off x="668322" y="332878"/>
            <a:ext cx="3096344" cy="4417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272442"/>
            <a:ext cx="1837793" cy="134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452" y="1540054"/>
            <a:ext cx="4035608" cy="1656184"/>
          </a:xfrm>
          <a:prstGeom prst="rect">
            <a:avLst/>
          </a:prstGeom>
        </p:spPr>
      </p:pic>
      <p:pic>
        <p:nvPicPr>
          <p:cNvPr id="4" name="Picture 2" descr="http://about-crystall.ru/wp-content/uploads/2012/04/kristall-povarennoj-soli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0" b="100000" l="0" r="99667">
                        <a14:backgroundMark x1="3000" y1="48333" x2="6000" y2="65667"/>
                        <a14:backgroundMark x1="89000" y1="46000" x2="96667" y2="58667"/>
                        <a14:backgroundMark x1="96333" y1="67000" x2="95333" y2="7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35"/>
          <a:stretch/>
        </p:blipFill>
        <p:spPr bwMode="auto">
          <a:xfrm>
            <a:off x="7075090" y="3272442"/>
            <a:ext cx="1662356" cy="12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18763" y="2628741"/>
            <a:ext cx="753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призма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 rot="17646957">
            <a:off x="6951136" y="2214257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линза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5146688" y="2206349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линза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 rot="17368368">
            <a:off x="8314195" y="1760404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экран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4410089" y="2214257"/>
            <a:ext cx="58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щель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962115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2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6" y="780262"/>
            <a:ext cx="3918123" cy="4023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2947196" y="69849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Сплошной спектр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6" y="780261"/>
            <a:ext cx="3912568" cy="402351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6" t="26909" r="7299" b="28000"/>
          <a:stretch/>
        </p:blipFill>
        <p:spPr bwMode="auto">
          <a:xfrm rot="5400000" flipV="1">
            <a:off x="3590718" y="3030951"/>
            <a:ext cx="1075556" cy="166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6" t="26909" r="7299" b="28000"/>
          <a:stretch/>
        </p:blipFill>
        <p:spPr bwMode="auto">
          <a:xfrm flipV="1">
            <a:off x="4932363" y="682455"/>
            <a:ext cx="3887787" cy="76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27966" y="2186824"/>
            <a:ext cx="149399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Раскаленные</a:t>
            </a:r>
          </a:p>
          <a:p>
            <a:pPr algn="ctr"/>
            <a:r>
              <a:rPr lang="ru-RU" dirty="0" smtClean="0"/>
              <a:t>твердые тела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452320" y="2186824"/>
            <a:ext cx="149399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Раскаленные</a:t>
            </a:r>
          </a:p>
          <a:p>
            <a:pPr algn="ctr"/>
            <a:r>
              <a:rPr lang="ru-RU" dirty="0" smtClean="0"/>
              <a:t>жидкости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890820" y="2931790"/>
            <a:ext cx="197156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Газы под высоким</a:t>
            </a:r>
          </a:p>
          <a:p>
            <a:pPr algn="ctr"/>
            <a:r>
              <a:rPr lang="ru-RU" dirty="0" smtClean="0"/>
              <a:t>давлением</a:t>
            </a:r>
            <a:endParaRPr lang="ru-RU" dirty="0"/>
          </a:p>
        </p:txBody>
      </p:sp>
      <p:sp>
        <p:nvSpPr>
          <p:cNvPr id="15" name="Штриховая стрелка вправо 14"/>
          <p:cNvSpPr/>
          <p:nvPr/>
        </p:nvSpPr>
        <p:spPr>
          <a:xfrm rot="7851458">
            <a:off x="5331629" y="1654735"/>
            <a:ext cx="766533" cy="382801"/>
          </a:xfrm>
          <a:prstGeom prst="stripedRightArrow">
            <a:avLst>
              <a:gd name="adj1" fmla="val 50000"/>
              <a:gd name="adj2" fmla="val 8215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триховая стрелка вправо 21"/>
          <p:cNvSpPr/>
          <p:nvPr/>
        </p:nvSpPr>
        <p:spPr>
          <a:xfrm rot="13748542" flipH="1">
            <a:off x="7675388" y="1666062"/>
            <a:ext cx="796487" cy="382801"/>
          </a:xfrm>
          <a:prstGeom prst="stripedRightArrow">
            <a:avLst>
              <a:gd name="adj1" fmla="val 50000"/>
              <a:gd name="adj2" fmla="val 8215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триховая стрелка вправо 22"/>
          <p:cNvSpPr/>
          <p:nvPr/>
        </p:nvSpPr>
        <p:spPr>
          <a:xfrm rot="16200000" flipH="1">
            <a:off x="6238028" y="1913556"/>
            <a:ext cx="1277147" cy="479778"/>
          </a:xfrm>
          <a:prstGeom prst="stripedRightArrow">
            <a:avLst>
              <a:gd name="adj1" fmla="val 50000"/>
              <a:gd name="adj2" fmla="val 8215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643686" y="3651872"/>
            <a:ext cx="41764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Основную роль в излучении играет </a:t>
            </a:r>
            <a:r>
              <a:rPr lang="ru-RU" sz="1600" u="sng" dirty="0" err="1" smtClean="0"/>
              <a:t>возбужде-ние</a:t>
            </a:r>
            <a:r>
              <a:rPr lang="ru-RU" sz="1600" u="sng" dirty="0" smtClean="0"/>
              <a:t> </a:t>
            </a:r>
            <a:r>
              <a:rPr lang="ru-RU" sz="1600" u="sng" dirty="0"/>
              <a:t>ато­мов и молекул</a:t>
            </a:r>
            <a:r>
              <a:rPr lang="ru-RU" sz="1600" dirty="0"/>
              <a:t> при хаотическом </a:t>
            </a:r>
            <a:r>
              <a:rPr lang="ru-RU" sz="1600" dirty="0" err="1" smtClean="0"/>
              <a:t>дви-жении</a:t>
            </a:r>
            <a:r>
              <a:rPr lang="ru-RU" sz="1600" dirty="0" smtClean="0"/>
              <a:t> </a:t>
            </a:r>
            <a:r>
              <a:rPr lang="ru-RU" sz="1600" dirty="0"/>
              <a:t>этих частиц, обусловленное </a:t>
            </a:r>
            <a:r>
              <a:rPr lang="ru-RU" sz="1600" u="sng" dirty="0"/>
              <a:t>высокой температурой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3465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9" grpId="0" animBg="1"/>
      <p:bldP spid="20" grpId="0" animBg="1"/>
      <p:bldP spid="15" grpId="0" animBg="1"/>
      <p:bldP spid="22" grpId="0" animBg="1"/>
      <p:bldP spid="23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6032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Линейчатый спектр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8620" y="1175133"/>
            <a:ext cx="8526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спектр, состоящий из отдельных резко очерчен­ных цветных линий, отделенных друг от друга широкими темными про­межутками.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" t="3800" r="12786"/>
          <a:stretch/>
        </p:blipFill>
        <p:spPr>
          <a:xfrm>
            <a:off x="301266" y="1883019"/>
            <a:ext cx="2375942" cy="21712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12220" y="1891989"/>
            <a:ext cx="388473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Вещество </a:t>
            </a:r>
            <a:r>
              <a:rPr lang="ru-RU" sz="1700" dirty="0"/>
              <a:t>излучает свет только вполне определенных длин </a:t>
            </a:r>
            <a:r>
              <a:rPr lang="ru-RU" sz="1700" dirty="0" smtClean="0"/>
              <a:t>волн. Каждая </a:t>
            </a:r>
            <a:r>
              <a:rPr lang="ru-RU" sz="1700" dirty="0"/>
              <a:t>из </a:t>
            </a:r>
            <a:r>
              <a:rPr lang="ru-RU" sz="1700" dirty="0" smtClean="0"/>
              <a:t>линий </a:t>
            </a:r>
            <a:r>
              <a:rPr lang="ru-RU" sz="1700" dirty="0"/>
              <a:t>имеет конечную ширину.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6" y="4089969"/>
            <a:ext cx="3947592" cy="7068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3850" y="4235485"/>
            <a:ext cx="879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натрий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26955" y="3484914"/>
            <a:ext cx="389319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/>
              <a:t>Линейчатые спектры различных </a:t>
            </a:r>
            <a:r>
              <a:rPr lang="ru-RU" sz="1700" dirty="0" err="1" smtClean="0"/>
              <a:t>хими-ческих</a:t>
            </a:r>
            <a:r>
              <a:rPr lang="ru-RU" sz="1700" dirty="0" smtClean="0"/>
              <a:t> </a:t>
            </a:r>
            <a:r>
              <a:rPr lang="ru-RU" sz="1700" dirty="0"/>
              <a:t>элементов отличаются цветом</a:t>
            </a:r>
            <a:r>
              <a:rPr lang="ru-RU" sz="1700" i="1" dirty="0"/>
              <a:t>,  </a:t>
            </a:r>
            <a:r>
              <a:rPr lang="ru-RU" sz="1700" dirty="0"/>
              <a:t>положением и числом отдельных </a:t>
            </a:r>
            <a:r>
              <a:rPr lang="ru-RU" sz="1700" dirty="0" err="1" smtClean="0"/>
              <a:t>све-тящихся</a:t>
            </a:r>
            <a:r>
              <a:rPr lang="ru-RU" sz="1700" dirty="0" smtClean="0"/>
              <a:t> </a:t>
            </a:r>
            <a:r>
              <a:rPr lang="ru-RU" sz="1700" dirty="0"/>
              <a:t>линий.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20" y="597590"/>
            <a:ext cx="8490644" cy="57754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921905" y="2789769"/>
            <a:ext cx="38870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Спектры </a:t>
            </a:r>
            <a:r>
              <a:rPr lang="ru-RU" sz="1700" dirty="0"/>
              <a:t>получаются от светящихся </a:t>
            </a:r>
            <a:r>
              <a:rPr lang="ru-RU" sz="1700" dirty="0" err="1" smtClean="0">
                <a:solidFill>
                  <a:schemeClr val="tx2"/>
                </a:solidFill>
              </a:rPr>
              <a:t>ато-марных</a:t>
            </a:r>
            <a:r>
              <a:rPr lang="ru-RU" sz="1700" dirty="0" smtClean="0">
                <a:solidFill>
                  <a:schemeClr val="tx2"/>
                </a:solidFill>
              </a:rPr>
              <a:t> </a:t>
            </a:r>
            <a:r>
              <a:rPr lang="ru-RU" sz="1700" dirty="0">
                <a:solidFill>
                  <a:schemeClr val="tx2"/>
                </a:solidFill>
              </a:rPr>
              <a:t>газов </a:t>
            </a:r>
            <a:r>
              <a:rPr lang="ru-RU" sz="1700" dirty="0"/>
              <a:t>или </a:t>
            </a:r>
            <a:r>
              <a:rPr lang="ru-RU" sz="1700" dirty="0">
                <a:solidFill>
                  <a:schemeClr val="tx2"/>
                </a:solidFill>
              </a:rPr>
              <a:t>паров</a:t>
            </a:r>
            <a:r>
              <a:rPr lang="ru-RU" sz="17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4883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6115" y="199817"/>
            <a:ext cx="2951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Полосатый спектр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3074" name="Picture 2" descr="http://gogallery.ru/data/media/140/WallpapersMania.nnm.ru_vol126-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850" y="701745"/>
            <a:ext cx="8496300" cy="64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024" y="1347614"/>
            <a:ext cx="849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состоит </a:t>
            </a:r>
            <a:r>
              <a:rPr lang="ru-RU" dirty="0"/>
              <a:t>из отдельных полос, разделенных темными промежутками.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363" y="1779662"/>
            <a:ext cx="38870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Каждая </a:t>
            </a:r>
            <a:r>
              <a:rPr lang="ru-RU" dirty="0"/>
              <a:t>полоса представляет собой совокупность большого числа очень тес­но расположенных линий.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0224" y="2728511"/>
            <a:ext cx="4034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Излучаются </a:t>
            </a:r>
            <a:r>
              <a:rPr lang="ru-RU" dirty="0"/>
              <a:t>отдельными </a:t>
            </a:r>
            <a:r>
              <a:rPr lang="ru-RU" dirty="0" smtClean="0"/>
              <a:t>возбужден-</a:t>
            </a:r>
            <a:r>
              <a:rPr lang="ru-RU" dirty="0" err="1" smtClean="0"/>
              <a:t>ными</a:t>
            </a:r>
            <a:r>
              <a:rPr lang="ru-RU" dirty="0" smtClean="0"/>
              <a:t> молеку­лами (</a:t>
            </a:r>
            <a:r>
              <a:rPr lang="ru-RU" dirty="0" smtClean="0">
                <a:solidFill>
                  <a:schemeClr val="tx2"/>
                </a:solidFill>
              </a:rPr>
              <a:t>молекулярный </a:t>
            </a:r>
            <a:r>
              <a:rPr lang="ru-RU" dirty="0">
                <a:solidFill>
                  <a:schemeClr val="tx2"/>
                </a:solidFill>
              </a:rPr>
              <a:t>газ</a:t>
            </a:r>
            <a:r>
              <a:rPr lang="ru-RU" dirty="0"/>
              <a:t>).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30224" y="3435846"/>
            <a:ext cx="38782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Излучение вызвано как </a:t>
            </a:r>
            <a:r>
              <a:rPr lang="ru-RU" sz="1600" dirty="0" smtClean="0"/>
              <a:t>электронными </a:t>
            </a:r>
            <a:r>
              <a:rPr lang="ru-RU" sz="1600" dirty="0"/>
              <a:t>пере­ходами  в  атомах,   так  и  </a:t>
            </a:r>
            <a:r>
              <a:rPr lang="ru-RU" sz="1600" dirty="0" err="1" smtClean="0"/>
              <a:t>колеба</a:t>
            </a:r>
            <a:r>
              <a:rPr lang="ru-RU" sz="1600" dirty="0" smtClean="0"/>
              <a:t>-тельными  </a:t>
            </a:r>
            <a:r>
              <a:rPr lang="ru-RU" sz="1600" dirty="0"/>
              <a:t>движениями  </a:t>
            </a:r>
            <a:r>
              <a:rPr lang="ru-RU" sz="1600" dirty="0" smtClean="0"/>
              <a:t>самих  </a:t>
            </a:r>
            <a:r>
              <a:rPr lang="ru-RU" sz="1600" dirty="0"/>
              <a:t>атомов  в молекуле.</a:t>
            </a:r>
          </a:p>
        </p:txBody>
      </p:sp>
      <p:pic>
        <p:nvPicPr>
          <p:cNvPr id="9" name="Picture 2" descr="http://gogallery.ru/data/media/140/WallpapersMania.nnm.ru_vol126-0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8095"/>
          <a:stretch/>
        </p:blipFill>
        <p:spPr bwMode="auto">
          <a:xfrm flipH="1">
            <a:off x="323024" y="1804805"/>
            <a:ext cx="3888614" cy="112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gogallery.ru/data/media/140/WallpapersMania.nnm.ru_vol126-04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07" r="22251"/>
          <a:stretch/>
        </p:blipFill>
        <p:spPr bwMode="auto">
          <a:xfrm flipH="1">
            <a:off x="323846" y="3172083"/>
            <a:ext cx="3887789" cy="119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8889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1204" y="3003798"/>
            <a:ext cx="3461589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/>
              <a:t>Спектр испускания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1402" y="1203598"/>
            <a:ext cx="248177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Сплошной спектр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64619" y="1203598"/>
            <a:ext cx="274216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Линейчатый спектр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295143" y="331490"/>
            <a:ext cx="255371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Полосатый спектр</a:t>
            </a:r>
            <a:endParaRPr lang="ru-RU" sz="2400" dirty="0"/>
          </a:p>
        </p:txBody>
      </p:sp>
      <p:sp>
        <p:nvSpPr>
          <p:cNvPr id="6" name="Штриховая стрелка вправо 5"/>
          <p:cNvSpPr/>
          <p:nvPr/>
        </p:nvSpPr>
        <p:spPr>
          <a:xfrm rot="1922031">
            <a:off x="2431370" y="2071262"/>
            <a:ext cx="1881766" cy="576064"/>
          </a:xfrm>
          <a:prstGeom prst="stripedRightArrow">
            <a:avLst>
              <a:gd name="adj1" fmla="val 50000"/>
              <a:gd name="adj2" fmla="val 13129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5400000">
            <a:off x="3676208" y="1675960"/>
            <a:ext cx="1791580" cy="576064"/>
          </a:xfrm>
          <a:prstGeom prst="stripedRightArrow">
            <a:avLst>
              <a:gd name="adj1" fmla="val 50000"/>
              <a:gd name="adj2" fmla="val 13129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триховая стрелка вправо 8"/>
          <p:cNvSpPr/>
          <p:nvPr/>
        </p:nvSpPr>
        <p:spPr>
          <a:xfrm rot="19677969" flipH="1">
            <a:off x="4797538" y="2071261"/>
            <a:ext cx="1881766" cy="576064"/>
          </a:xfrm>
          <a:prstGeom prst="stripedRightArrow">
            <a:avLst>
              <a:gd name="adj1" fmla="val 50000"/>
              <a:gd name="adj2" fmla="val 13129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0480" y="3651870"/>
            <a:ext cx="8496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получают </a:t>
            </a:r>
            <a:r>
              <a:rPr lang="ru-RU" sz="2800" dirty="0"/>
              <a:t>при разложении света, излученного самосветящимися телами.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811435"/>
            <a:ext cx="2016224" cy="19307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00079" y="-39632"/>
            <a:ext cx="684416" cy="1393720"/>
          </a:xfrm>
          <a:prstGeom prst="rect">
            <a:avLst/>
          </a:prstGeom>
          <a:effectLst>
            <a:glow rad="317500">
              <a:srgbClr val="FFFF00">
                <a:alpha val="60000"/>
              </a:srgbClr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13" y="267494"/>
            <a:ext cx="2078246" cy="9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888996"/>
            <a:ext cx="1107854" cy="182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858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6864" y="267494"/>
            <a:ext cx="31759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Спектр </a:t>
            </a:r>
            <a:r>
              <a:rPr lang="ru-RU" sz="2800" dirty="0">
                <a:solidFill>
                  <a:schemeClr val="tx2"/>
                </a:solidFill>
              </a:rPr>
              <a:t>поглощения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4260" y="699542"/>
            <a:ext cx="8515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получают, пропуская свет от источника, дающего сплошной спектр, через вещество, атомы и молекулы которого находятся в невозбужденном состоянии.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311918" y="2075189"/>
            <a:ext cx="8505890" cy="6230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4" y="1511235"/>
            <a:ext cx="8505890" cy="5639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0370" y="1608546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поглощения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683" y="2202045"/>
            <a:ext cx="13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испускания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37234" y="1608546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Na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37234" y="2199689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Na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18" y="3126039"/>
            <a:ext cx="8498716" cy="1296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98950" y="31980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H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98950" y="39277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H</a:t>
            </a:r>
            <a:endParaRPr lang="ru-RU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0390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File:Gustav Robert Kirchhoff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12" y="347445"/>
            <a:ext cx="2752254" cy="3888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915198" y="4270598"/>
            <a:ext cx="25560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Густав Роберт </a:t>
            </a:r>
            <a:r>
              <a:rPr lang="ru-RU" dirty="0" smtClean="0"/>
              <a:t>Кирхгоф</a:t>
            </a:r>
            <a:endParaRPr lang="en-US" dirty="0" smtClean="0"/>
          </a:p>
          <a:p>
            <a:pPr algn="ctr"/>
            <a:r>
              <a:rPr lang="en-US" sz="1600" dirty="0" smtClean="0"/>
              <a:t>12</a:t>
            </a:r>
            <a:r>
              <a:rPr lang="ru-RU" sz="1600" dirty="0" smtClean="0"/>
              <a:t>. 03. 1824 </a:t>
            </a:r>
            <a:r>
              <a:rPr lang="ru-RU" sz="1600" dirty="0"/>
              <a:t>— </a:t>
            </a:r>
            <a:r>
              <a:rPr lang="ru-RU" sz="1600" dirty="0" smtClean="0"/>
              <a:t>17. 10. 1887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258898" y="232604"/>
            <a:ext cx="1564018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1859 год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9758" y="755824"/>
            <a:ext cx="39138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Закон </a:t>
            </a:r>
            <a:r>
              <a:rPr lang="ru-RU" sz="2000" dirty="0">
                <a:solidFill>
                  <a:srgbClr val="C00000"/>
                </a:solidFill>
              </a:rPr>
              <a:t>обратимости спектральных линий: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9758" y="1344242"/>
            <a:ext cx="38896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линии поглощения соответствуют линиям испускания, т.е. атомы менее нагретого вещества поглощают из сплошного спектра как раз те частоты, которые они в других условиях испускают.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757" y="3363838"/>
            <a:ext cx="3889663" cy="100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244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515966"/>
            <a:ext cx="6552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Спектр атомов каждого химического </a:t>
            </a:r>
            <a:r>
              <a:rPr lang="ru-RU" sz="1600" b="1" dirty="0" smtClean="0">
                <a:solidFill>
                  <a:schemeClr val="tx2"/>
                </a:solidFill>
              </a:rPr>
              <a:t>элемента уникален</a:t>
            </a:r>
            <a:r>
              <a:rPr lang="ru-RU" sz="1600" b="1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91" t="13013" r="11455" b="22799"/>
          <a:stretch/>
        </p:blipFill>
        <p:spPr bwMode="auto">
          <a:xfrm>
            <a:off x="4932364" y="347107"/>
            <a:ext cx="3896574" cy="2008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66" t="30707" r="20177" b="9293"/>
          <a:stretch/>
        </p:blipFill>
        <p:spPr>
          <a:xfrm>
            <a:off x="4932364" y="2557240"/>
            <a:ext cx="3887786" cy="1871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21" y="2557240"/>
            <a:ext cx="1842607" cy="1888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55" r="3353"/>
          <a:stretch/>
        </p:blipFill>
        <p:spPr bwMode="auto">
          <a:xfrm>
            <a:off x="2255312" y="2557240"/>
            <a:ext cx="1943894" cy="1886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70" t="13290" r="8268" b="28276"/>
          <a:stretch/>
        </p:blipFill>
        <p:spPr bwMode="auto">
          <a:xfrm>
            <a:off x="281121" y="339725"/>
            <a:ext cx="3918085" cy="2016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76009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95498"/>
            <a:ext cx="1871886" cy="2352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 descr="File:Gustav Robert Kirchhof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9724"/>
            <a:ext cx="1799878" cy="2426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28562" y="2866355"/>
            <a:ext cx="1190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Г. Кирхгоф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80466" y="4467597"/>
            <a:ext cx="1106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В. Бунзен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40949" y="264101"/>
            <a:ext cx="1370119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1859 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32363" y="699542"/>
            <a:ext cx="38877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Спектральный анализ</a:t>
            </a:r>
            <a:r>
              <a:rPr lang="ru-RU" sz="2000" dirty="0" smtClean="0"/>
              <a:t> — это </a:t>
            </a:r>
            <a:r>
              <a:rPr lang="ru-RU" sz="2000" dirty="0" err="1" smtClean="0"/>
              <a:t>ме-тод</a:t>
            </a:r>
            <a:r>
              <a:rPr lang="ru-RU" sz="2000" dirty="0" smtClean="0"/>
              <a:t> </a:t>
            </a:r>
            <a:r>
              <a:rPr lang="ru-RU" sz="2000" dirty="0"/>
              <a:t>исследования химического состава различных веществ по их спектрам.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32362" y="2095499"/>
            <a:ext cx="38877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Анализ, проводимый по спектрам испускания, называют </a:t>
            </a:r>
            <a:r>
              <a:rPr lang="ru-RU" sz="2000" dirty="0" err="1" smtClean="0">
                <a:solidFill>
                  <a:srgbClr val="C00000"/>
                </a:solidFill>
              </a:rPr>
              <a:t>эмиссион-ным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32363" y="3244645"/>
            <a:ext cx="38968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Анализ проводимый по спектрам поглощения называют </a:t>
            </a:r>
            <a:r>
              <a:rPr lang="ru-RU" sz="2000" dirty="0" err="1" smtClean="0">
                <a:solidFill>
                  <a:srgbClr val="C00000"/>
                </a:solidFill>
              </a:rPr>
              <a:t>абсорбци-онным</a:t>
            </a:r>
            <a:r>
              <a:rPr lang="ru-RU" sz="2000" dirty="0" smtClean="0"/>
              <a:t> </a:t>
            </a:r>
            <a:r>
              <a:rPr lang="ru-RU" sz="2000" dirty="0"/>
              <a:t>спектральным анализом.</a:t>
            </a:r>
          </a:p>
        </p:txBody>
      </p:sp>
    </p:spTree>
    <p:extLst>
      <p:ext uri="{BB962C8B-B14F-4D97-AF65-F5344CB8AC3E}">
        <p14:creationId xmlns:p14="http://schemas.microsoft.com/office/powerpoint/2010/main" val="9445064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7" grpId="0"/>
      <p:bldP spid="8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9"/>
          <a:stretch/>
        </p:blipFill>
        <p:spPr bwMode="auto">
          <a:xfrm>
            <a:off x="327833" y="339726"/>
            <a:ext cx="3887788" cy="2201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919325" y="173967"/>
            <a:ext cx="3122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Эмиссионный анализ: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9325" y="549758"/>
            <a:ext cx="4045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Каждый </a:t>
            </a:r>
            <a:r>
              <a:rPr lang="ru-RU" dirty="0"/>
              <a:t>элемент имеет свой </a:t>
            </a:r>
            <a:r>
              <a:rPr lang="ru-RU" dirty="0" smtClean="0"/>
              <a:t>спектр, </a:t>
            </a:r>
            <a:r>
              <a:rPr lang="ru-RU" dirty="0"/>
              <a:t>который не зависит от </a:t>
            </a:r>
            <a:r>
              <a:rPr lang="ru-RU" dirty="0" smtClean="0"/>
              <a:t>способов воз-</a:t>
            </a:r>
            <a:r>
              <a:rPr lang="ru-RU" dirty="0" err="1" smtClean="0"/>
              <a:t>буждения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5799" y="1473088"/>
            <a:ext cx="3887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Интенсивность </a:t>
            </a:r>
            <a:r>
              <a:rPr lang="ru-RU" dirty="0"/>
              <a:t>спектральных </a:t>
            </a:r>
            <a:r>
              <a:rPr lang="ru-RU" dirty="0" smtClean="0"/>
              <a:t>ли-</a:t>
            </a:r>
            <a:r>
              <a:rPr lang="ru-RU" dirty="0" err="1" smtClean="0"/>
              <a:t>ний</a:t>
            </a:r>
            <a:r>
              <a:rPr lang="ru-RU" dirty="0" smtClean="0"/>
              <a:t> </a:t>
            </a:r>
            <a:r>
              <a:rPr lang="ru-RU" dirty="0"/>
              <a:t>зависит от концентрации </a:t>
            </a:r>
            <a:r>
              <a:rPr lang="ru-RU" dirty="0" smtClean="0"/>
              <a:t>эле-мента </a:t>
            </a:r>
            <a:r>
              <a:rPr lang="ru-RU" dirty="0"/>
              <a:t>в данном веществе.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3899" y="2944647"/>
            <a:ext cx="4030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Заставить атомы </a:t>
            </a:r>
            <a:r>
              <a:rPr lang="ru-RU" dirty="0"/>
              <a:t>этого вещества </a:t>
            </a:r>
            <a:r>
              <a:rPr lang="ru-RU" dirty="0" smtClean="0"/>
              <a:t>из-</a:t>
            </a:r>
            <a:r>
              <a:rPr lang="ru-RU" dirty="0" err="1" smtClean="0"/>
              <a:t>лучать</a:t>
            </a:r>
            <a:r>
              <a:rPr lang="ru-RU" dirty="0" smtClean="0"/>
              <a:t> </a:t>
            </a:r>
            <a:r>
              <a:rPr lang="ru-RU" dirty="0"/>
              <a:t>свет с линейчатым </a:t>
            </a:r>
            <a:r>
              <a:rPr lang="ru-RU" dirty="0" smtClean="0"/>
              <a:t>спектром.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45158" y="3590978"/>
            <a:ext cx="38746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Разложить </a:t>
            </a:r>
            <a:r>
              <a:rPr lang="ru-RU" dirty="0"/>
              <a:t>этот свет в спектр и </a:t>
            </a:r>
            <a:r>
              <a:rPr lang="ru-RU" dirty="0" smtClean="0"/>
              <a:t>оп-</a:t>
            </a:r>
            <a:r>
              <a:rPr lang="ru-RU" dirty="0" err="1" smtClean="0"/>
              <a:t>ределить</a:t>
            </a:r>
            <a:r>
              <a:rPr lang="ru-RU" dirty="0" smtClean="0"/>
              <a:t> </a:t>
            </a:r>
            <a:r>
              <a:rPr lang="ru-RU" dirty="0"/>
              <a:t>длины волн наблюдаемых в нем линий.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9325" y="2541210"/>
            <a:ext cx="2566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Выполнение анализа: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41265"/>
            <a:ext cx="3516143" cy="220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42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49" y="195486"/>
            <a:ext cx="8496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Применение спектрального анализа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911654"/>
            <a:ext cx="2505659" cy="1659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maat.org.ru/news/2008/images/00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55" y="2833081"/>
            <a:ext cx="2541748" cy="1591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56" y="911654"/>
            <a:ext cx="2541747" cy="1641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911654"/>
            <a:ext cx="2448272" cy="1641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2" r="5579" b="4045"/>
          <a:stretch/>
        </p:blipFill>
        <p:spPr bwMode="auto">
          <a:xfrm>
            <a:off x="323851" y="2833081"/>
            <a:ext cx="2505657" cy="1591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2833081"/>
            <a:ext cx="2448272" cy="1610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346576" y="911654"/>
            <a:ext cx="1429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металлургия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9319" y="911654"/>
            <a:ext cx="1899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машиностроение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228185" y="942432"/>
            <a:ext cx="2517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Атомная промышленность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6910" y="2833081"/>
            <a:ext cx="104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геология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5390" y="2839367"/>
            <a:ext cx="1296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археология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228185" y="2839367"/>
            <a:ext cx="187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криминалистика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175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2" t="15001" r="50000" b="12192"/>
          <a:stretch/>
        </p:blipFill>
        <p:spPr>
          <a:xfrm>
            <a:off x="107504" y="1739758"/>
            <a:ext cx="2088232" cy="2793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t="2401" r="68318" b="2401"/>
          <a:stretch/>
        </p:blipFill>
        <p:spPr>
          <a:xfrm>
            <a:off x="6948264" y="1216993"/>
            <a:ext cx="1912433" cy="32225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40"/>
          <a:stretch/>
        </p:blipFill>
        <p:spPr>
          <a:xfrm>
            <a:off x="2987824" y="2436076"/>
            <a:ext cx="1611292" cy="2318371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1547664" y="369662"/>
            <a:ext cx="2701442" cy="1854582"/>
          </a:xfrm>
          <a:prstGeom prst="cloudCallout">
            <a:avLst>
              <a:gd name="adj1" fmla="val -53004"/>
              <a:gd name="adj2" fmla="val 7955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ыноска-облако 11"/>
          <p:cNvSpPr/>
          <p:nvPr/>
        </p:nvSpPr>
        <p:spPr>
          <a:xfrm>
            <a:off x="4599116" y="267494"/>
            <a:ext cx="2637180" cy="1656184"/>
          </a:xfrm>
          <a:prstGeom prst="cloudCallout">
            <a:avLst>
              <a:gd name="adj1" fmla="val 44239"/>
              <a:gd name="adj2" fmla="val 5376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Выноска-облако 12"/>
          <p:cNvSpPr/>
          <p:nvPr/>
        </p:nvSpPr>
        <p:spPr>
          <a:xfrm>
            <a:off x="4716016" y="2288214"/>
            <a:ext cx="2344690" cy="1507672"/>
          </a:xfrm>
          <a:prstGeom prst="cloudCallout">
            <a:avLst>
              <a:gd name="adj1" fmla="val -64342"/>
              <a:gd name="adj2" fmla="val -1057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779542" y="604455"/>
            <a:ext cx="22376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Как </a:t>
            </a:r>
            <a:r>
              <a:rPr lang="ru-RU" sz="1400" dirty="0"/>
              <a:t>объяснить, почему атомы каждого </a:t>
            </a:r>
            <a:r>
              <a:rPr lang="ru-RU" sz="1400" dirty="0" err="1" smtClean="0"/>
              <a:t>химиче-ского</a:t>
            </a:r>
            <a:r>
              <a:rPr lang="ru-RU" sz="1400" dirty="0" smtClean="0"/>
              <a:t> </a:t>
            </a:r>
            <a:r>
              <a:rPr lang="ru-RU" sz="1400" dirty="0"/>
              <a:t>элемента имеют свой строго </a:t>
            </a:r>
            <a:r>
              <a:rPr lang="ru-RU" sz="1400" dirty="0" err="1" smtClean="0"/>
              <a:t>индивидуаль-ный</a:t>
            </a:r>
            <a:r>
              <a:rPr lang="ru-RU" sz="1400" dirty="0" smtClean="0"/>
              <a:t> </a:t>
            </a:r>
            <a:r>
              <a:rPr lang="ru-RU" sz="1400" dirty="0"/>
              <a:t>набор спектральных линий?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74706" y="556977"/>
            <a:ext cx="228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Почему совпадают линии излучения и поглощения в спектре данного элементы?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44245" y="2503441"/>
            <a:ext cx="2088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Чем обусловлены различия в спектрах атомов разных элементов?</a:t>
            </a:r>
          </a:p>
        </p:txBody>
      </p:sp>
    </p:spTree>
    <p:extLst>
      <p:ext uri="{BB962C8B-B14F-4D97-AF65-F5344CB8AC3E}">
        <p14:creationId xmlns:p14="http://schemas.microsoft.com/office/powerpoint/2010/main" val="13986829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6" name="Picture 8" descr="File:Niels Boh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267494"/>
            <a:ext cx="2816661" cy="3983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867761" y="4267959"/>
            <a:ext cx="27363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>
                <a:latin typeface="Calibri" pitchFamily="34" charset="0"/>
                <a:cs typeface="Calibri" pitchFamily="34" charset="0"/>
              </a:rPr>
              <a:t>Нильс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Х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нрик Дав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д Бор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7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10.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1885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11.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1962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3334" y="267494"/>
            <a:ext cx="38877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Постулат </a:t>
            </a:r>
            <a:r>
              <a:rPr lang="ru-RU" dirty="0">
                <a:solidFill>
                  <a:srgbClr val="C00000"/>
                </a:solidFill>
              </a:rPr>
              <a:t>стационарных </a:t>
            </a:r>
            <a:r>
              <a:rPr lang="ru-RU" dirty="0" smtClean="0">
                <a:solidFill>
                  <a:srgbClr val="C00000"/>
                </a:solidFill>
              </a:rPr>
              <a:t>состояний:</a:t>
            </a:r>
            <a:r>
              <a:rPr lang="ru-RU" dirty="0" smtClean="0"/>
              <a:t> </a:t>
            </a:r>
            <a:r>
              <a:rPr lang="ru-RU" dirty="0"/>
              <a:t>атомная система может находиться только в особых стационарных (</a:t>
            </a:r>
            <a:r>
              <a:rPr lang="ru-RU" b="1" i="1" dirty="0"/>
              <a:t>квантовых</a:t>
            </a:r>
            <a:r>
              <a:rPr lang="ru-RU" dirty="0"/>
              <a:t>) состояниях, каждому из которых соответствует определенная энергия, находясь на которых атом не излучает и не поглощает энергии.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32362" y="2298819"/>
            <a:ext cx="38512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Правило частот:</a:t>
            </a:r>
            <a:r>
              <a:rPr lang="ru-RU" dirty="0" smtClean="0"/>
              <a:t> </a:t>
            </a:r>
            <a:r>
              <a:rPr lang="ru-RU" dirty="0"/>
              <a:t>при переходе атома из одного стационарного состояния в другое излучается или поглощается квант энергии.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62526" y="3566717"/>
                <a:ext cx="2029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𝑘𝑛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2526" y="3566717"/>
                <a:ext cx="202940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кругленный прямоугольник 11"/>
          <p:cNvSpPr/>
          <p:nvPr/>
        </p:nvSpPr>
        <p:spPr>
          <a:xfrm>
            <a:off x="5862526" y="3566717"/>
            <a:ext cx="1949834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32362" y="3990960"/>
                <a:ext cx="414581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6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𝜈</m:t>
                    </m:r>
                  </m:oMath>
                </a14:m>
                <a:r>
                  <a:rPr lang="ru-RU" sz="1600" dirty="0" smtClean="0"/>
                  <a:t> — частота излучения;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sz="16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i="1" dirty="0" smtClean="0"/>
                  <a:t> — </a:t>
                </a:r>
                <a:r>
                  <a:rPr lang="ru-RU" sz="1600" dirty="0" smtClean="0"/>
                  <a:t>энергии стационарных состояний.</a:t>
                </a:r>
                <a:endParaRPr lang="ru-RU" sz="1600" i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2" y="3990960"/>
                <a:ext cx="4145815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7109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769" y="2218478"/>
            <a:ext cx="3093455" cy="24482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34595" y="249064"/>
            <a:ext cx="38938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Состояние атома, в котором все </a:t>
            </a:r>
            <a:r>
              <a:rPr lang="ru-RU" dirty="0" err="1" smtClean="0"/>
              <a:t>элек</a:t>
            </a:r>
            <a:r>
              <a:rPr lang="ru-RU" dirty="0" smtClean="0"/>
              <a:t>-троны </a:t>
            </a:r>
            <a:r>
              <a:rPr lang="ru-RU" dirty="0"/>
              <a:t>находятся на </a:t>
            </a:r>
            <a:r>
              <a:rPr lang="ru-RU" dirty="0" smtClean="0"/>
              <a:t>стационарных орбитах </a:t>
            </a:r>
            <a:r>
              <a:rPr lang="ru-RU" dirty="0"/>
              <a:t>с наименьшей </a:t>
            </a:r>
            <a:r>
              <a:rPr lang="ru-RU" dirty="0" smtClean="0"/>
              <a:t>возможной </a:t>
            </a:r>
            <a:r>
              <a:rPr lang="ru-RU" dirty="0"/>
              <a:t>энергией, называется </a:t>
            </a:r>
            <a:r>
              <a:rPr lang="ru-RU" dirty="0">
                <a:solidFill>
                  <a:srgbClr val="C00000"/>
                </a:solidFill>
              </a:rPr>
              <a:t>основным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4595" y="1449393"/>
            <a:ext cx="38776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Все другие состояния атома </a:t>
            </a:r>
            <a:r>
              <a:rPr lang="ru-RU" dirty="0" err="1" smtClean="0"/>
              <a:t>называ-ются</a:t>
            </a:r>
            <a:r>
              <a:rPr lang="ru-RU" dirty="0" smtClean="0"/>
              <a:t> </a:t>
            </a:r>
            <a:r>
              <a:rPr lang="ru-RU" dirty="0">
                <a:solidFill>
                  <a:srgbClr val="C00000"/>
                </a:solidFill>
              </a:rPr>
              <a:t>возбужденными</a:t>
            </a:r>
            <a:r>
              <a:rPr lang="ru-RU" dirty="0"/>
              <a:t>.</a:t>
            </a:r>
          </a:p>
        </p:txBody>
      </p:sp>
      <p:sp>
        <p:nvSpPr>
          <p:cNvPr id="7" name="Овал 6"/>
          <p:cNvSpPr/>
          <p:nvPr/>
        </p:nvSpPr>
        <p:spPr>
          <a:xfrm>
            <a:off x="2277704" y="120359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992507" y="918401"/>
            <a:ext cx="786418" cy="78641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736686" y="662580"/>
            <a:ext cx="1298059" cy="129805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478845" y="404739"/>
            <a:ext cx="1813739" cy="18137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971600" y="2571751"/>
            <a:ext cx="0" cy="2232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971600" y="4587974"/>
            <a:ext cx="259228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971600" y="3867894"/>
            <a:ext cx="259228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981560" y="3291830"/>
            <a:ext cx="259228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346326" y="1665431"/>
            <a:ext cx="78776" cy="7877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835696" y="4548586"/>
            <a:ext cx="78776" cy="7877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2764571" y="4148693"/>
            <a:ext cx="680048" cy="184838"/>
          </a:xfrm>
          <a:custGeom>
            <a:avLst/>
            <a:gdLst>
              <a:gd name="connsiteX0" fmla="*/ 495300 w 495300"/>
              <a:gd name="connsiteY0" fmla="*/ 184838 h 184838"/>
              <a:gd name="connsiteX1" fmla="*/ 387350 w 495300"/>
              <a:gd name="connsiteY1" fmla="*/ 7038 h 184838"/>
              <a:gd name="connsiteX2" fmla="*/ 304800 w 495300"/>
              <a:gd name="connsiteY2" fmla="*/ 159438 h 184838"/>
              <a:gd name="connsiteX3" fmla="*/ 177800 w 495300"/>
              <a:gd name="connsiteY3" fmla="*/ 688 h 184838"/>
              <a:gd name="connsiteX4" fmla="*/ 107950 w 495300"/>
              <a:gd name="connsiteY4" fmla="*/ 102288 h 184838"/>
              <a:gd name="connsiteX5" fmla="*/ 0 w 495300"/>
              <a:gd name="connsiteY5" fmla="*/ 114988 h 18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84838">
                <a:moveTo>
                  <a:pt x="495300" y="184838"/>
                </a:moveTo>
                <a:cubicBezTo>
                  <a:pt x="457200" y="98054"/>
                  <a:pt x="419100" y="11271"/>
                  <a:pt x="387350" y="7038"/>
                </a:cubicBezTo>
                <a:cubicBezTo>
                  <a:pt x="355600" y="2805"/>
                  <a:pt x="339725" y="160496"/>
                  <a:pt x="304800" y="159438"/>
                </a:cubicBezTo>
                <a:cubicBezTo>
                  <a:pt x="269875" y="158380"/>
                  <a:pt x="210608" y="10213"/>
                  <a:pt x="177800" y="688"/>
                </a:cubicBezTo>
                <a:cubicBezTo>
                  <a:pt x="144992" y="-8837"/>
                  <a:pt x="137583" y="83238"/>
                  <a:pt x="107950" y="102288"/>
                </a:cubicBezTo>
                <a:cubicBezTo>
                  <a:pt x="78317" y="121338"/>
                  <a:pt x="39158" y="118163"/>
                  <a:pt x="0" y="114988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2764571" y="3462246"/>
            <a:ext cx="680048" cy="184838"/>
          </a:xfrm>
          <a:custGeom>
            <a:avLst/>
            <a:gdLst>
              <a:gd name="connsiteX0" fmla="*/ 495300 w 495300"/>
              <a:gd name="connsiteY0" fmla="*/ 184838 h 184838"/>
              <a:gd name="connsiteX1" fmla="*/ 387350 w 495300"/>
              <a:gd name="connsiteY1" fmla="*/ 7038 h 184838"/>
              <a:gd name="connsiteX2" fmla="*/ 304800 w 495300"/>
              <a:gd name="connsiteY2" fmla="*/ 159438 h 184838"/>
              <a:gd name="connsiteX3" fmla="*/ 177800 w 495300"/>
              <a:gd name="connsiteY3" fmla="*/ 688 h 184838"/>
              <a:gd name="connsiteX4" fmla="*/ 107950 w 495300"/>
              <a:gd name="connsiteY4" fmla="*/ 102288 h 184838"/>
              <a:gd name="connsiteX5" fmla="*/ 0 w 495300"/>
              <a:gd name="connsiteY5" fmla="*/ 114988 h 18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84838">
                <a:moveTo>
                  <a:pt x="495300" y="184838"/>
                </a:moveTo>
                <a:cubicBezTo>
                  <a:pt x="457200" y="98054"/>
                  <a:pt x="419100" y="11271"/>
                  <a:pt x="387350" y="7038"/>
                </a:cubicBezTo>
                <a:cubicBezTo>
                  <a:pt x="355600" y="2805"/>
                  <a:pt x="339725" y="160496"/>
                  <a:pt x="304800" y="159438"/>
                </a:cubicBezTo>
                <a:cubicBezTo>
                  <a:pt x="269875" y="158380"/>
                  <a:pt x="210608" y="10213"/>
                  <a:pt x="177800" y="688"/>
                </a:cubicBezTo>
                <a:cubicBezTo>
                  <a:pt x="144992" y="-8837"/>
                  <a:pt x="137583" y="83238"/>
                  <a:pt x="107950" y="102288"/>
                </a:cubicBezTo>
                <a:cubicBezTo>
                  <a:pt x="78317" y="121338"/>
                  <a:pt x="39158" y="118163"/>
                  <a:pt x="0" y="114988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 flipH="1">
            <a:off x="1992507" y="3963855"/>
            <a:ext cx="680048" cy="184838"/>
          </a:xfrm>
          <a:custGeom>
            <a:avLst/>
            <a:gdLst>
              <a:gd name="connsiteX0" fmla="*/ 495300 w 495300"/>
              <a:gd name="connsiteY0" fmla="*/ 184838 h 184838"/>
              <a:gd name="connsiteX1" fmla="*/ 387350 w 495300"/>
              <a:gd name="connsiteY1" fmla="*/ 7038 h 184838"/>
              <a:gd name="connsiteX2" fmla="*/ 304800 w 495300"/>
              <a:gd name="connsiteY2" fmla="*/ 159438 h 184838"/>
              <a:gd name="connsiteX3" fmla="*/ 177800 w 495300"/>
              <a:gd name="connsiteY3" fmla="*/ 688 h 184838"/>
              <a:gd name="connsiteX4" fmla="*/ 107950 w 495300"/>
              <a:gd name="connsiteY4" fmla="*/ 102288 h 184838"/>
              <a:gd name="connsiteX5" fmla="*/ 0 w 495300"/>
              <a:gd name="connsiteY5" fmla="*/ 114988 h 18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84838">
                <a:moveTo>
                  <a:pt x="495300" y="184838"/>
                </a:moveTo>
                <a:cubicBezTo>
                  <a:pt x="457200" y="98054"/>
                  <a:pt x="419100" y="11271"/>
                  <a:pt x="387350" y="7038"/>
                </a:cubicBezTo>
                <a:cubicBezTo>
                  <a:pt x="355600" y="2805"/>
                  <a:pt x="339725" y="160496"/>
                  <a:pt x="304800" y="159438"/>
                </a:cubicBezTo>
                <a:cubicBezTo>
                  <a:pt x="269875" y="158380"/>
                  <a:pt x="210608" y="10213"/>
                  <a:pt x="177800" y="688"/>
                </a:cubicBezTo>
                <a:cubicBezTo>
                  <a:pt x="144992" y="-8837"/>
                  <a:pt x="137583" y="83238"/>
                  <a:pt x="107950" y="102288"/>
                </a:cubicBezTo>
                <a:cubicBezTo>
                  <a:pt x="78317" y="121338"/>
                  <a:pt x="39158" y="118163"/>
                  <a:pt x="0" y="114988"/>
                </a:cubicBezTo>
              </a:path>
            </a:pathLst>
          </a:custGeom>
          <a:ln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442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path" presetSubtype="0" repeatCount="2000" accel="2000" decel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C 0.02327 -1.48148E-6 0.04236 -0.03457 0.04236 -0.07685 C 0.04236 -0.11913 0.02327 -0.15339 -1.38889E-6 -0.15339 C -0.02344 -0.15339 -0.04236 -0.11913 -0.04236 -0.07685 C -0.04236 -0.03457 -0.02344 -1.48148E-6 -1.38889E-6 -1.48148E-6 Z " pathEditMode="relative" rAng="0" ptsTypes="fffff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02084 0.04259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13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69136E-6 L -4.44444E-6 -0.14013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71605E-6 L -0.1151 -0.00247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64" y="-12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path" presetSubtype="0" repeatCount="2000" accel="500" decel="1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56 0.04908 C 0.04062 0.04908 0.07118 -0.00494 0.07118 -0.0787 C 0.07118 -0.15154 0.04045 -0.20308 0.00139 -0.20308 C -0.03768 -0.20308 -0.07084 -0.15092 -0.07084 -0.07808 C -0.07084 -0.00432 -0.0375 0.04908 0.00156 0.04908 Z " pathEditMode="relative" rAng="0" ptsTypes="fffff">
                                      <p:cBhvr>
                                        <p:cTn id="64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1262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4908 L 0.00278 0.09846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46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14012 L -5.55556E-7 -0.2521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61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71605E-6 L -0.1151 -0.00247 " pathEditMode="relative" rAng="0" ptsTypes="AA">
                                      <p:cBhvr>
                                        <p:cTn id="7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64" y="-12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path" presetSubtype="0" accel="500" decel="500" fill="hold" grpId="5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08 0.09908 C 0.06059 0.09908 0.09896 0.01883 0.09896 -0.07778 C 0.09896 -0.17438 0.06111 -0.25278 0.0026 -0.25278 C -0.05591 -0.25278 -0.09896 -0.17438 -0.09896 -0.07778 C -0.09896 0.01883 -0.05643 0.09908 0.00208 0.09908 Z " pathEditMode="relative" rAng="0" ptsTypes="fffff">
                                      <p:cBhvr>
                                        <p:cTn id="79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759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64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9846 L 0.00278 0.00062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0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25216 L -5.55556E-7 -0.0021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19753E-6 L 0.09444 4.19753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10" grpId="0" animBg="1"/>
      <p:bldP spid="11" grpId="0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21" grpId="0" animBg="1"/>
      <p:bldP spid="21" grpId="1" animBg="1"/>
      <p:bldP spid="21" grpId="2" animBg="1"/>
      <p:bldP spid="21" grpId="3" animBg="1"/>
      <p:bldP spid="23" grpId="0" animBg="1"/>
      <p:bldP spid="23" grpId="1" animBg="1"/>
      <p:bldP spid="23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1204" y="3003798"/>
            <a:ext cx="3461589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/>
              <a:t>Спектр испускания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1402" y="1203598"/>
            <a:ext cx="248177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Сплошной спектр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64619" y="1203598"/>
            <a:ext cx="274216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Линейчатый спектр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295143" y="331490"/>
            <a:ext cx="255371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Полосатый спектр</a:t>
            </a:r>
            <a:endParaRPr lang="ru-RU" sz="2400" dirty="0"/>
          </a:p>
        </p:txBody>
      </p:sp>
      <p:sp>
        <p:nvSpPr>
          <p:cNvPr id="6" name="Штриховая стрелка вправо 5"/>
          <p:cNvSpPr/>
          <p:nvPr/>
        </p:nvSpPr>
        <p:spPr>
          <a:xfrm rot="1922031">
            <a:off x="2431370" y="2071262"/>
            <a:ext cx="1881766" cy="576064"/>
          </a:xfrm>
          <a:prstGeom prst="stripedRightArrow">
            <a:avLst>
              <a:gd name="adj1" fmla="val 50000"/>
              <a:gd name="adj2" fmla="val 13129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5400000">
            <a:off x="3676208" y="1675960"/>
            <a:ext cx="1791580" cy="576064"/>
          </a:xfrm>
          <a:prstGeom prst="stripedRightArrow">
            <a:avLst>
              <a:gd name="adj1" fmla="val 50000"/>
              <a:gd name="adj2" fmla="val 13129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триховая стрелка вправо 8"/>
          <p:cNvSpPr/>
          <p:nvPr/>
        </p:nvSpPr>
        <p:spPr>
          <a:xfrm rot="19677969" flipH="1">
            <a:off x="4797538" y="2071261"/>
            <a:ext cx="1881766" cy="576064"/>
          </a:xfrm>
          <a:prstGeom prst="stripedRightArrow">
            <a:avLst>
              <a:gd name="adj1" fmla="val 50000"/>
              <a:gd name="adj2" fmla="val 13129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811435"/>
            <a:ext cx="2016224" cy="19307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00079" y="-39632"/>
            <a:ext cx="684416" cy="1393720"/>
          </a:xfrm>
          <a:prstGeom prst="rect">
            <a:avLst/>
          </a:prstGeom>
          <a:effectLst>
            <a:glow rad="317500">
              <a:srgbClr val="FFFF00">
                <a:alpha val="60000"/>
              </a:srgbClr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13" y="267494"/>
            <a:ext cx="2078246" cy="9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888996"/>
            <a:ext cx="1107854" cy="182663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23850" y="3867894"/>
            <a:ext cx="8482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Спектральные приборы </a:t>
            </a:r>
            <a:r>
              <a:rPr lang="ru-RU" dirty="0" smtClean="0"/>
              <a:t>— приборы</a:t>
            </a:r>
            <a:r>
              <a:rPr lang="ru-RU" dirty="0"/>
              <a:t>, хорошо разделяющие волны </a:t>
            </a:r>
            <a:r>
              <a:rPr lang="ru-RU" dirty="0" smtClean="0"/>
              <a:t>различной </a:t>
            </a:r>
            <a:r>
              <a:rPr lang="ru-RU" dirty="0"/>
              <a:t>длины и не допускающие </a:t>
            </a:r>
            <a:r>
              <a:rPr lang="ru-RU" dirty="0" smtClean="0"/>
              <a:t>перекрытия </a:t>
            </a:r>
            <a:r>
              <a:rPr lang="ru-RU" dirty="0"/>
              <a:t>отдельных участков спектра.</a:t>
            </a:r>
          </a:p>
        </p:txBody>
      </p:sp>
    </p:spTree>
    <p:extLst>
      <p:ext uri="{BB962C8B-B14F-4D97-AF65-F5344CB8AC3E}">
        <p14:creationId xmlns:p14="http://schemas.microsoft.com/office/powerpoint/2010/main" val="6424289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37" y="2008912"/>
            <a:ext cx="3514938" cy="27818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29758" y="279688"/>
            <a:ext cx="39138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Закон </a:t>
            </a:r>
            <a:r>
              <a:rPr lang="ru-RU" dirty="0">
                <a:solidFill>
                  <a:srgbClr val="C00000"/>
                </a:solidFill>
              </a:rPr>
              <a:t>обратимости спектральных </a:t>
            </a:r>
            <a:r>
              <a:rPr lang="ru-RU" dirty="0" smtClean="0">
                <a:solidFill>
                  <a:srgbClr val="C00000"/>
                </a:solidFill>
              </a:rPr>
              <a:t>ли-</a:t>
            </a:r>
            <a:r>
              <a:rPr lang="ru-RU" dirty="0" err="1" smtClean="0">
                <a:solidFill>
                  <a:srgbClr val="C00000"/>
                </a:solidFill>
              </a:rPr>
              <a:t>ний</a:t>
            </a:r>
            <a:r>
              <a:rPr lang="ru-RU" dirty="0" smtClean="0">
                <a:solidFill>
                  <a:srgbClr val="C00000"/>
                </a:solidFill>
              </a:rPr>
              <a:t>: </a:t>
            </a:r>
            <a:r>
              <a:rPr lang="ru-RU" dirty="0"/>
              <a:t>линии поглощения </a:t>
            </a:r>
            <a:r>
              <a:rPr lang="ru-RU" dirty="0" err="1" smtClean="0"/>
              <a:t>соответству</a:t>
            </a:r>
            <a:r>
              <a:rPr lang="ru-RU" dirty="0" smtClean="0"/>
              <a:t>-ют </a:t>
            </a:r>
            <a:r>
              <a:rPr lang="ru-RU" dirty="0"/>
              <a:t>линиям испускания, т.е. атомы </a:t>
            </a:r>
            <a:r>
              <a:rPr lang="ru-RU" dirty="0" err="1" smtClean="0"/>
              <a:t>ме</a:t>
            </a:r>
            <a:r>
              <a:rPr lang="ru-RU" dirty="0" smtClean="0"/>
              <a:t>-нее </a:t>
            </a:r>
            <a:r>
              <a:rPr lang="ru-RU" dirty="0"/>
              <a:t>нагретого вещества поглощают из сплошного спектра как раз те </a:t>
            </a:r>
            <a:r>
              <a:rPr lang="ru-RU" dirty="0" smtClean="0"/>
              <a:t>часто-ты</a:t>
            </a:r>
            <a:r>
              <a:rPr lang="ru-RU" dirty="0"/>
              <a:t>, которые они в других условиях испускают</a:t>
            </a:r>
            <a:r>
              <a:rPr lang="ru-RU" dirty="0" smtClean="0"/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5" y="279688"/>
            <a:ext cx="3889663" cy="1427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8841" y="1203598"/>
            <a:ext cx="1598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спектр испускания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5825" y="412950"/>
            <a:ext cx="1660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спектр поглощения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29756" y="2378834"/>
            <a:ext cx="3887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Спектральный анализ</a:t>
            </a:r>
            <a:r>
              <a:rPr lang="ru-RU" dirty="0" smtClean="0"/>
              <a:t> — это метод </a:t>
            </a:r>
            <a:r>
              <a:rPr lang="ru-RU" dirty="0"/>
              <a:t>исследования химического состава различных веществ по их спектрам.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29757" y="3448620"/>
            <a:ext cx="39601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Постулаты Бора:</a:t>
            </a:r>
          </a:p>
          <a:p>
            <a:pPr marL="342900" indent="-342900">
              <a:buAutoNum type="arabicPeriod"/>
            </a:pPr>
            <a:r>
              <a:rPr lang="ru-RU" dirty="0" smtClean="0"/>
              <a:t>Постулат </a:t>
            </a:r>
            <a:r>
              <a:rPr lang="ru-RU" dirty="0"/>
              <a:t>стационарных </a:t>
            </a:r>
            <a:r>
              <a:rPr lang="ru-RU" dirty="0" smtClean="0"/>
              <a:t>состояний.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Правило частот.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5544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4af135fad92337728367871cb4bd92c19942dc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736</Words>
  <Application>Microsoft Office PowerPoint</Application>
  <PresentationFormat>Экран (16:9)</PresentationFormat>
  <Paragraphs>97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RePack,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motya</dc:creator>
  <cp:lastModifiedBy>user</cp:lastModifiedBy>
  <cp:revision>53</cp:revision>
  <dcterms:created xsi:type="dcterms:W3CDTF">2014-02-18T15:54:30Z</dcterms:created>
  <dcterms:modified xsi:type="dcterms:W3CDTF">2014-03-03T06:58:23Z</dcterms:modified>
</cp:coreProperties>
</file>